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5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335" r:id="rId3"/>
    <p:sldId id="482" r:id="rId4"/>
    <p:sldId id="536" r:id="rId5"/>
    <p:sldId id="532" r:id="rId6"/>
    <p:sldId id="533" r:id="rId7"/>
    <p:sldId id="535" r:id="rId8"/>
    <p:sldId id="537" r:id="rId9"/>
    <p:sldId id="534" r:id="rId10"/>
    <p:sldId id="539" r:id="rId11"/>
    <p:sldId id="540" r:id="rId12"/>
    <p:sldId id="541" r:id="rId13"/>
    <p:sldId id="542" r:id="rId14"/>
    <p:sldId id="543" r:id="rId15"/>
    <p:sldId id="544" r:id="rId16"/>
    <p:sldId id="548" r:id="rId17"/>
    <p:sldId id="545" r:id="rId18"/>
    <p:sldId id="549" r:id="rId19"/>
    <p:sldId id="550" r:id="rId20"/>
    <p:sldId id="551" r:id="rId21"/>
    <p:sldId id="547" r:id="rId22"/>
    <p:sldId id="555" r:id="rId23"/>
    <p:sldId id="556" r:id="rId24"/>
    <p:sldId id="557" r:id="rId25"/>
    <p:sldId id="558" r:id="rId26"/>
    <p:sldId id="559" r:id="rId27"/>
    <p:sldId id="560" r:id="rId28"/>
    <p:sldId id="561" r:id="rId29"/>
    <p:sldId id="562" r:id="rId30"/>
    <p:sldId id="563" r:id="rId31"/>
    <p:sldId id="564" r:id="rId32"/>
    <p:sldId id="565" r:id="rId33"/>
    <p:sldId id="566" r:id="rId34"/>
    <p:sldId id="567" r:id="rId35"/>
    <p:sldId id="568" r:id="rId36"/>
    <p:sldId id="569" r:id="rId37"/>
    <p:sldId id="570" r:id="rId38"/>
    <p:sldId id="571" r:id="rId39"/>
    <p:sldId id="530" r:id="rId40"/>
  </p:sldIdLst>
  <p:sldSz cx="9144000" cy="6858000" type="screen4x3"/>
  <p:notesSz cx="7099300" cy="10234613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rgbClr val="175386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rgbClr val="175386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rgbClr val="175386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rgbClr val="175386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rgbClr val="175386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rgbClr val="175386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rgbClr val="175386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rgbClr val="175386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rgbClr val="175386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75386"/>
    <a:srgbClr val="008000"/>
    <a:srgbClr val="30A4D8"/>
    <a:srgbClr val="24A61E"/>
    <a:srgbClr val="E3AF1B"/>
    <a:srgbClr val="C8D7EA"/>
    <a:srgbClr val="F70D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Estilo Mé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26" autoAdjust="0"/>
    <p:restoredTop sz="90053" autoAdjust="0"/>
  </p:normalViewPr>
  <p:slideViewPr>
    <p:cSldViewPr>
      <p:cViewPr>
        <p:scale>
          <a:sx n="70" d="100"/>
          <a:sy n="70" d="100"/>
        </p:scale>
        <p:origin x="-115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12614BB8-9DEA-4317-9B59-4AC3E32859FA}" type="datetimeFigureOut">
              <a:rPr lang="pt-BR"/>
              <a:pPr>
                <a:defRPr/>
              </a:pPr>
              <a:t>11/07/2015</a:t>
            </a:fld>
            <a:endParaRPr lang="pt-BR" dirty="0"/>
          </a:p>
        </p:txBody>
      </p:sp>
      <p:sp>
        <p:nvSpPr>
          <p:cNvPr id="2314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2314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D5F9B847-3A94-4593-93E1-CC30756F7536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63536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9A0A41BE-5C61-4E2C-A3F3-8DB417668C14}" type="datetimeFigureOut">
              <a:rPr lang="en-US"/>
              <a:pPr>
                <a:defRPr/>
              </a:pPr>
              <a:t>7/11/2015</a:t>
            </a:fld>
            <a:endParaRPr lang="en-US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Clique para editar os estilos do texto mestre</a:t>
            </a:r>
          </a:p>
          <a:p>
            <a:pPr lvl="1"/>
            <a:r>
              <a:rPr lang="en-US" noProof="0" smtClean="0"/>
              <a:t>Segundo nível</a:t>
            </a:r>
          </a:p>
          <a:p>
            <a:pPr lvl="2"/>
            <a:r>
              <a:rPr lang="en-US" noProof="0" smtClean="0"/>
              <a:t>Terceiro nível</a:t>
            </a:r>
          </a:p>
          <a:p>
            <a:pPr lvl="3"/>
            <a:r>
              <a:rPr lang="en-US" noProof="0" smtClean="0"/>
              <a:t>Quarto nível</a:t>
            </a:r>
          </a:p>
          <a:p>
            <a:pPr lvl="4"/>
            <a:r>
              <a:rPr lang="en-US" noProof="0" smtClean="0"/>
              <a:t>Quinto nível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4CE1C7DD-9813-4F30-A314-2479383F60B8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932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45807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Este microcontrolador pode operar a 60MHz, é de uma linha de baixo custo alimentado em 3,3V, possui oscilador interno, três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timers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de 32 bits, até 22 GPIO, 8 canais de PWM com um timer para cada módulo, 12KB de memória RAM, 64KB de memória Flash, 7 canais AD com resolução de 12 bits, comunicação UART, SPI, I2C,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Watchdog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, temperatura de operação até 125°C.</a:t>
            </a:r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Com o painel fotovoltaico na simulação do PSIM podemos verificar a potência teórica do painel, chamada Pot_teorica na imagem, a potência calculada pelo microcontrolador, chamada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Pot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na imagem, e o ciclo ativo, chamada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Vm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na imagem.</a:t>
            </a:r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Apresenta a operação da função Hold(), que seta o valor do PWM no ciclo ativo de máxima potência encontrado na função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Track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() e aguarda a estabilização do conversor antes de prosseguir para a próxima etapa.</a:t>
            </a:r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Apresenta a função P&amp;O(), que, conforme apresentado anteriormente incrementa e decrementa o valor do ciclo ativo afim de encontrar o ponto de máxima potência da fonte e oscilar em torno dele. </a:t>
            </a:r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Podemos observar a resposta da função durante um degrau na fonte de entrada. O painel fotovoltaico do PSIM possibilita determinar a radiação incidente no painel, nesta entrada foi inserido um degrau para elevar a potência disponível do painel.</a:t>
            </a:r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Modelo 2D (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footprint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) e 3D (3D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Body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) do componente, baseados nas dimensões do modelo de núcleo EE42 utilizado no projeto do indutor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Com o esquema eletrônico pronto e todos os modelos definidos é possível iniciar o projeto do layout da placa de circuito impresso.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337288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Especificação para fabricação da PCI: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Material base FR4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Espessura do laminado 1.6mm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Espessura de cobre 1Oz(35um) min.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Dupla Face/furos metalizados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Acabamento HASL (Hot Air)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Máscara de Solda LPI (</a:t>
            </a:r>
            <a:r>
              <a:rPr lang="pt-BR" sz="1200" i="1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Liquid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</a:t>
            </a:r>
            <a:r>
              <a:rPr lang="pt-BR" sz="1200" i="1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photo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</a:t>
            </a:r>
            <a:r>
              <a:rPr lang="pt-BR" sz="1200" i="1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imageable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) Verde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Serigrafia lado Top Branca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No total foram utilizados 252 furos metalizados, sendo um total de 186 furos apenas para as vias de passagem com 0.5mm de diâmetro.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Especificação para fabricação da PCI: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Material base FR4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Espessura do laminado 1.6mm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Espessura de cobre 1Oz(35um) min.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Dupla Face/furos metalizados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Acabamento HASL (Hot Air)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Máscara de Solda LPI (</a:t>
            </a:r>
            <a:r>
              <a:rPr lang="pt-BR" sz="1200" i="1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Liquid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</a:t>
            </a:r>
            <a:r>
              <a:rPr lang="pt-BR" sz="1200" i="1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photo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</a:t>
            </a:r>
            <a:r>
              <a:rPr lang="pt-BR" sz="1200" i="1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imageable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) Verde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Serigrafia lado Top Branca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No total foram utilizados 252 furos metalizados, sendo um total de 186 furos apenas para as vias de passagem com 0.5mm de diâmetro.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Foi realizado o posicionamento estratégico dos circuitos de controle, sinais digitais, sinais analógicos, fontes auxiliares e circuito de potência.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Os circuitos foram agrupados para que as correntes de retorno, principalmente as componentes de alta frequência, circulem pelas malhas relativas ao circuito gerador do sinal, evitando interferência entre os circuitos e flutuações no GND.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No lado direto temos o capacitor de saída da fonte 3.3V. Essa linha é desacoplada por um par de indutores de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ferrite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(</a:t>
            </a:r>
            <a:r>
              <a:rPr lang="pt-BR" sz="1200" i="1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bead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), no centro da figura, que separam VDD e VDDA. </a:t>
            </a:r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Verificando a imagem é possível identificar os resistores shunt SMD (R2, R3) o Ampop (U1) com 6 terminais. O ponto de medição da tensão do shunt foi realizado em pontos internos, onde não há passagem da corrente do circuito de potência, evitando que a resistência das trilhas afetasse a medição, pois o valor equivalente da resistência do shunt é de 7,5mΩ. Também é possível verificar que todo o circuito de condicionamento está sobre um plano de GND analógico que é conectado diretamente na alimentação VSSA do microcontrolador.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Os circuitos isoladores (D1, D2) estão próximos das chaves de potência minimizando a área do loop, diminuindo assim a indutância parasita do caminho para corrente de disparo das chaves que é relativamente elevada (15V/10Ω = 1.5A 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pk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) e comutada em 60kHz. Também é possível verificar a presença dos capacitores eletrolíticos (C17, C32) que devem fornecer essa corrente de pico no momento do disparo desacoplando o circuito de comando.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Na Figura 32 é pode-se verificar o caminho do sinal de PWM do microcontrolador até a entrada dos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Gate Drivers.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O caminho de retorno da corrente é realizado pela malha de GND presente sob o circuito do lado Bottom da PCI.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As fontes auxiliares foram roteadas de forma compacta minimizando o loop de retorno para corrente pulsada onde está conectado o diodo de roda livre (V8/V9) e indutor do Buck (L2, L3).</a:t>
            </a:r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Este trabalho tem como objetivo apresentar a motivação e o projeto de um equipamento chamado Controlador de Carga, utilizado no gerenciamento da carga de bancos de baterias utilizados em sistemas fotovoltaicos.</a:t>
            </a:r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974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Isc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– Corrente de curto-circuito;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Voc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– Tensão de circuito aberto;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Imp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– Corrente de potência máxima;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Vmp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– Tensão de potência máxima;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Pmax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– Potência máxima.</a:t>
            </a:r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Isc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– Corrente de curto-circuito;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Voc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– Tensão de circuito aberto;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Imp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– Corrente de potência máxima;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Vmp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– Tensão de potência máxima;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Pmax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– Potência máxima.</a:t>
            </a:r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Isc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– Corrente de curto-circuito;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Voc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– Tensão de circuito aberto;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Imp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– Corrente de potência máxima;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Vmp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– Tensão de potência máxima;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Pmax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– Potência máxima.</a:t>
            </a:r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Este microcontrolador pode operar a 60MHz, é de uma linha de baixo custo alimentado em 3,3V, possui oscilador interno, três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timers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de 32 bits, até 22 GPIO, 8 canais de PWM com um timer para cada módulo, 12KB de memória RAM, 64KB de memória Flash, 7 canais AD com resolução de 12 bits, comunicação UART, SPI, I2C,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Watchdog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, temperatura de operação até 125°C.</a:t>
            </a:r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Isc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– Corrente de curto-circuito;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Voc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– Tensão de circuito aberto;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Imp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– Corrente de potência máxima;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Vmp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– Tensão de potência máxima;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Pmax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– Potência máxima.</a:t>
            </a:r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1C7DD-9813-4F30-A314-2479383F60B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2D3759-20A9-43AA-B66D-5F6D5C08724C}" type="datetime1">
              <a:rPr lang="pt-BR" smtClean="0"/>
              <a:t>11/07/2015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dirty="0" smtClean="0"/>
              <a:t>/20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93425B-6E50-447D-9D2C-2A144074FA16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2982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C836C-7116-4783-B36C-83C3D2D5C787}" type="datetime1">
              <a:rPr lang="pt-BR" smtClean="0"/>
              <a:t>11/07/2015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dirty="0" smtClean="0"/>
              <a:t>/20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F8BA61-A196-4C67-B0DC-22ECEBDB6F66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0810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09899C-10C7-454F-A042-7A072DF1830C}" type="datetime1">
              <a:rPr lang="pt-BR" smtClean="0"/>
              <a:t>11/07/2015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dirty="0" smtClean="0"/>
              <a:t>/20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DC3BF-792A-4200-A094-9ADFD2F023AF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2433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BC896-FC96-4F76-ADDF-61B7CA6D5813}" type="datetime1">
              <a:rPr lang="pt-BR" smtClean="0"/>
              <a:t>11/07/2015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dirty="0" smtClean="0"/>
              <a:t>/20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1A0D06-5F94-4551-A391-20CFD0B8160A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654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2C7ACC-65AB-493E-9DCA-8367F39CE5D5}" type="datetime1">
              <a:rPr lang="pt-BR" smtClean="0"/>
              <a:t>11/07/2015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dirty="0" smtClean="0"/>
              <a:t>/20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3C7D0B-9765-4D47-AFE3-081D43C1CEB3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8814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180C78-9282-4796-A57D-D9596BF85D94}" type="datetime1">
              <a:rPr lang="pt-BR" smtClean="0"/>
              <a:t>11/07/2015</a:t>
            </a:fld>
            <a:endParaRPr lang="pt-BR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dirty="0" smtClean="0"/>
              <a:t>/20</a:t>
            </a:r>
            <a:endParaRPr lang="pt-BR" dirty="0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01D62C-7749-466B-98A2-DDF96BDD86CE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2964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2449B7-97E0-424E-A93A-86BE054F847D}" type="datetime1">
              <a:rPr lang="pt-BR" smtClean="0"/>
              <a:t>11/07/2015</a:t>
            </a:fld>
            <a:endParaRPr lang="pt-BR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dirty="0" smtClean="0"/>
              <a:t>/20</a:t>
            </a:r>
            <a:endParaRPr lang="pt-BR" dirty="0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C2B0A0-FDD1-4AAA-9957-BD79B37E7408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3474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292DE-2B66-4866-BA04-94AC197F48CA}" type="datetime1">
              <a:rPr lang="pt-BR" smtClean="0"/>
              <a:t>11/07/2015</a:t>
            </a:fld>
            <a:endParaRPr lang="pt-BR" dirty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dirty="0" smtClean="0"/>
              <a:t>/20</a:t>
            </a:r>
            <a:endParaRPr lang="pt-BR" dirty="0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549093-15CB-4658-99BD-2120D58B944E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0639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71D23-9202-4902-AC68-9103F0D0AE56}" type="datetime1">
              <a:rPr lang="pt-BR" smtClean="0"/>
              <a:t>11/07/2015</a:t>
            </a:fld>
            <a:endParaRPr lang="pt-BR" dirty="0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dirty="0" smtClean="0"/>
              <a:t>/20</a:t>
            </a:r>
            <a:endParaRPr lang="pt-BR" dirty="0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2C408-B6DC-46BB-A65C-2B5CBEE2E4BD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356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1A5FF7-3CFC-454B-960A-668E23AC65D5}" type="datetime1">
              <a:rPr lang="pt-BR" smtClean="0"/>
              <a:t>11/07/2015</a:t>
            </a:fld>
            <a:endParaRPr lang="pt-BR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dirty="0" smtClean="0"/>
              <a:t>/20</a:t>
            </a:r>
            <a:endParaRPr lang="pt-BR" dirty="0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85FBC6-E169-418F-A024-931F5F2616BB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3198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B26D41-4245-4600-95DB-FC4247B5AF3E}" type="datetime1">
              <a:rPr lang="pt-BR" smtClean="0"/>
              <a:t>11/07/2015</a:t>
            </a:fld>
            <a:endParaRPr lang="pt-BR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dirty="0" smtClean="0"/>
              <a:t>/20</a:t>
            </a:r>
            <a:endParaRPr lang="pt-BR" dirty="0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EF1FD-1023-41CD-BEE8-68918FD774F6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3251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2CDBA07-5F7C-4A3C-82DF-070F3ACC57C0}" type="datetime1">
              <a:rPr lang="pt-BR" smtClean="0"/>
              <a:t>11/07/2015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pt-BR" dirty="0" smtClean="0"/>
              <a:t>/20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3583AFD-BE81-4719-BEE4-B4E1C0383D4C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://www.sunstore.co.uk/MPPT-vs-PWM-test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hyperlink" Target="http://www.yinglisolar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m 1" descr="Barra_sli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6287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CaixaDeTexto 2"/>
          <p:cNvSpPr txBox="1">
            <a:spLocks noChangeArrowheads="1"/>
          </p:cNvSpPr>
          <p:nvPr/>
        </p:nvSpPr>
        <p:spPr bwMode="auto">
          <a:xfrm>
            <a:off x="539552" y="1916832"/>
            <a:ext cx="7993063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800" b="1" cap="all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PROJETO DE SISTEMAS EMBARCADOS</a:t>
            </a:r>
          </a:p>
          <a:p>
            <a:pPr algn="ctr">
              <a:defRPr/>
            </a:pPr>
            <a:endParaRPr lang="pt-BR" sz="2800" b="1" cap="all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r>
              <a:rPr lang="pt-BR" sz="2800" b="1" cap="all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CONVERSOR BUCK  SÍNCRONO</a:t>
            </a:r>
          </a:p>
        </p:txBody>
      </p:sp>
      <p:sp>
        <p:nvSpPr>
          <p:cNvPr id="2057" name="CaixaDeTexto 4"/>
          <p:cNvSpPr txBox="1">
            <a:spLocks noChangeArrowheads="1"/>
          </p:cNvSpPr>
          <p:nvPr/>
        </p:nvSpPr>
        <p:spPr bwMode="auto">
          <a:xfrm>
            <a:off x="539750" y="4076700"/>
            <a:ext cx="799306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pt-BR" sz="2000" b="1" dirty="0" smtClean="0">
                <a:solidFill>
                  <a:schemeClr val="tx2"/>
                </a:solidFill>
              </a:rPr>
              <a:t>Fábio Cadore Posser</a:t>
            </a:r>
          </a:p>
          <a:p>
            <a:pPr algn="ctr" eaLnBrk="1" hangingPunct="1"/>
            <a:r>
              <a:rPr lang="pt-BR" sz="2000" b="1" dirty="0" smtClean="0">
                <a:solidFill>
                  <a:schemeClr val="tx2"/>
                </a:solidFill>
              </a:rPr>
              <a:t>Naelton Oliveira de Souza</a:t>
            </a:r>
            <a:endParaRPr lang="pt-BR" sz="2000" b="1" dirty="0">
              <a:solidFill>
                <a:schemeClr val="tx2"/>
              </a:solidFill>
            </a:endParaRPr>
          </a:p>
        </p:txBody>
      </p:sp>
      <p:sp>
        <p:nvSpPr>
          <p:cNvPr id="2058" name="CaixaDeTexto 4"/>
          <p:cNvSpPr txBox="1">
            <a:spLocks noChangeArrowheads="1"/>
          </p:cNvSpPr>
          <p:nvPr/>
        </p:nvSpPr>
        <p:spPr bwMode="auto">
          <a:xfrm>
            <a:off x="539551" y="5522723"/>
            <a:ext cx="79930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Julho 2015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Projeto Conceitual e Simulação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10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652016" y="5949280"/>
            <a:ext cx="77364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pt-BR" dirty="0"/>
              <a:t>Circuito de </a:t>
            </a:r>
            <a:r>
              <a:rPr lang="pt-BR" dirty="0" smtClean="0"/>
              <a:t>Potência Simulado no PSIM</a:t>
            </a:r>
            <a:endParaRPr lang="pt-BR" noProof="1" smtClean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060848"/>
            <a:ext cx="7744107" cy="317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1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Projeto Conceitual e Simulação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11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652016" y="5805264"/>
            <a:ext cx="77364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pt-BR" dirty="0" smtClean="0"/>
              <a:t>Circuito </a:t>
            </a:r>
            <a:r>
              <a:rPr lang="pt-BR" dirty="0"/>
              <a:t>de Controle Utilizado na </a:t>
            </a:r>
            <a:r>
              <a:rPr lang="pt-BR" dirty="0" smtClean="0"/>
              <a:t>Simulação PSIM</a:t>
            </a:r>
            <a:endParaRPr lang="pt-BR" noProof="1" smtClean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52" y="1463156"/>
            <a:ext cx="7977096" cy="412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9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Projeto Conceitual e Simulação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12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724024" y="5733256"/>
            <a:ext cx="77364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pt-BR" dirty="0" smtClean="0"/>
              <a:t>Função </a:t>
            </a:r>
            <a:r>
              <a:rPr lang="pt-BR" dirty="0"/>
              <a:t>“</a:t>
            </a:r>
            <a:r>
              <a:rPr lang="pt-BR" dirty="0" err="1"/>
              <a:t>Track</a:t>
            </a:r>
            <a:r>
              <a:rPr lang="pt-BR" dirty="0" smtClean="0"/>
              <a:t>()”</a:t>
            </a:r>
            <a:endParaRPr lang="pt-BR" noProof="1" smtClean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30" y="1916832"/>
            <a:ext cx="8141518" cy="36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238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Projeto Conceitual e Simulação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13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724024" y="5733256"/>
            <a:ext cx="77364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pt-BR" dirty="0"/>
              <a:t>Função Hold</a:t>
            </a:r>
            <a:r>
              <a:rPr lang="pt-BR" dirty="0" smtClean="0"/>
              <a:t>()</a:t>
            </a:r>
            <a:endParaRPr lang="pt-BR" noProof="1" smtClean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7998355" cy="3537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062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Projeto Conceitual e Simulação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14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724024" y="5733256"/>
            <a:ext cx="77364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pt-BR" dirty="0" smtClean="0"/>
              <a:t>Função </a:t>
            </a:r>
            <a:r>
              <a:rPr lang="pt-BR" dirty="0"/>
              <a:t>P&amp;O</a:t>
            </a:r>
            <a:r>
              <a:rPr lang="pt-BR" dirty="0" smtClean="0"/>
              <a:t>()</a:t>
            </a:r>
            <a:endParaRPr lang="pt-BR" noProof="1" smtClean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26" y="1756296"/>
            <a:ext cx="8090298" cy="3577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156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Projeto Conceitual e Simulação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15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724024" y="5733256"/>
            <a:ext cx="77364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pt-BR" dirty="0"/>
              <a:t>Função P&amp;O(), degrau na fonte de </a:t>
            </a:r>
            <a:r>
              <a:rPr lang="pt-BR" dirty="0" smtClean="0"/>
              <a:t>entrada</a:t>
            </a:r>
            <a:endParaRPr lang="pt-BR" noProof="1" smtClean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91" y="1716313"/>
            <a:ext cx="8106457" cy="3584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2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Projeto Detalhado do Conversor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16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526628" y="1268760"/>
            <a:ext cx="46934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/>
            <a:r>
              <a:rPr lang="pt-BR" dirty="0" smtClean="0"/>
              <a:t>Captura do esquemático no Altium Designer</a:t>
            </a:r>
            <a:endParaRPr lang="pt-BR" noProof="1" smtClean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403648" y="5733256"/>
            <a:ext cx="66247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/>
            <a:r>
              <a:rPr lang="pt-BR" noProof="1" smtClean="0"/>
              <a:t>Utilização bibliotecas e criação de modelos componentes: Footprint (2D), 3D Body, Simbologia</a:t>
            </a:r>
            <a:endParaRPr lang="pt-BR" noProof="1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065" y="1628800"/>
            <a:ext cx="5074231" cy="40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Projeto dos Circuitos Eletrônicos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17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526628" y="1340768"/>
            <a:ext cx="46934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/>
            <a:r>
              <a:rPr lang="pt-BR" dirty="0" smtClean="0"/>
              <a:t>Captura do esquemático no Altium Designer</a:t>
            </a:r>
            <a:endParaRPr lang="pt-BR" noProof="1" smtClean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94" y="2060848"/>
            <a:ext cx="8005811" cy="3246457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656124" y="5307305"/>
            <a:ext cx="38682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/>
            <a:r>
              <a:rPr lang="pt-BR" dirty="0" smtClean="0"/>
              <a:t>Circuito </a:t>
            </a:r>
            <a:r>
              <a:rPr lang="pt-BR" dirty="0"/>
              <a:t>de Potência do </a:t>
            </a:r>
            <a:r>
              <a:rPr lang="pt-BR" dirty="0" smtClean="0"/>
              <a:t>Conversor</a:t>
            </a:r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18200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18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526628" y="1340768"/>
            <a:ext cx="46934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/>
            <a:r>
              <a:rPr lang="pt-BR" dirty="0" smtClean="0"/>
              <a:t>Captura do esquemático no Altium Designer</a:t>
            </a:r>
            <a:endParaRPr lang="pt-BR" noProof="1" smtClean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728132" y="6228020"/>
            <a:ext cx="38682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/>
            <a:r>
              <a:rPr lang="pt-BR" dirty="0" smtClean="0"/>
              <a:t>Circuito </a:t>
            </a:r>
            <a:r>
              <a:rPr lang="pt-BR" dirty="0"/>
              <a:t>de </a:t>
            </a:r>
            <a:r>
              <a:rPr lang="pt-BR" dirty="0" smtClean="0"/>
              <a:t>Controle do Conversor</a:t>
            </a:r>
            <a:endParaRPr lang="pt-BR" noProof="1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7848000" cy="446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Projeto dos Circuitos Eletrônicos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64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19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526628" y="1340768"/>
            <a:ext cx="46934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/>
            <a:r>
              <a:rPr lang="pt-BR" dirty="0" smtClean="0"/>
              <a:t>Captura do esquemático no Altium Designer</a:t>
            </a:r>
            <a:endParaRPr lang="pt-BR" noProof="1" smtClean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720020" y="5939988"/>
            <a:ext cx="50203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pt-BR" dirty="0" smtClean="0"/>
              <a:t>Circuito Gate Driver – entrada PWM controle</a:t>
            </a:r>
            <a:endParaRPr lang="pt-BR" noProof="1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844824"/>
            <a:ext cx="6408712" cy="3909211"/>
          </a:xfrm>
          <a:prstGeom prst="rect">
            <a:avLst/>
          </a:prstGeom>
        </p:spPr>
      </p:pic>
      <p:sp>
        <p:nvSpPr>
          <p:cNvPr id="14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Projeto dos Circuitos Eletrônicos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1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62642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BR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TÓPICOS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55576" y="1340768"/>
            <a:ext cx="7713662" cy="471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ct val="10000"/>
              </a:spcAft>
              <a:buFont typeface="Wingdings" pitchFamily="2" charset="2"/>
              <a:buChar char="Ø"/>
            </a:pPr>
            <a:r>
              <a:rPr lang="pt-BR" b="1" dirty="0" smtClean="0">
                <a:solidFill>
                  <a:schemeClr val="tx2"/>
                </a:solidFill>
                <a:cs typeface="Arial" charset="0"/>
              </a:rPr>
              <a:t> Objetivos e Especificação do Projeto</a:t>
            </a:r>
          </a:p>
          <a:p>
            <a:pPr>
              <a:lnSpc>
                <a:spcPct val="200000"/>
              </a:lnSpc>
              <a:spcAft>
                <a:spcPct val="10000"/>
              </a:spcAft>
              <a:buFont typeface="Wingdings" pitchFamily="2" charset="2"/>
              <a:buChar char="Ø"/>
            </a:pPr>
            <a:r>
              <a:rPr lang="pt-BR" b="1" dirty="0" smtClean="0">
                <a:solidFill>
                  <a:schemeClr val="tx2"/>
                </a:solidFill>
                <a:cs typeface="Arial" charset="0"/>
              </a:rPr>
              <a:t>Projeto de Software</a:t>
            </a:r>
            <a:endParaRPr lang="pt-BR" b="1" dirty="0" smtClean="0"/>
          </a:p>
          <a:p>
            <a:pPr>
              <a:lnSpc>
                <a:spcPct val="200000"/>
              </a:lnSpc>
              <a:spcAft>
                <a:spcPct val="10000"/>
              </a:spcAft>
              <a:buFont typeface="Wingdings" pitchFamily="2" charset="2"/>
              <a:buChar char="Ø"/>
            </a:pPr>
            <a:r>
              <a:rPr lang="pt-BR" b="1" dirty="0" smtClean="0"/>
              <a:t>Projeto Conceitual e Simulação</a:t>
            </a:r>
          </a:p>
          <a:p>
            <a:pPr>
              <a:lnSpc>
                <a:spcPct val="200000"/>
              </a:lnSpc>
              <a:spcAft>
                <a:spcPct val="10000"/>
              </a:spcAft>
              <a:buFont typeface="Wingdings" pitchFamily="2" charset="2"/>
              <a:buChar char="Ø"/>
            </a:pPr>
            <a:r>
              <a:rPr lang="pt-BR" b="1" dirty="0" smtClean="0">
                <a:solidFill>
                  <a:schemeClr val="tx2"/>
                </a:solidFill>
                <a:cs typeface="Arial" charset="0"/>
              </a:rPr>
              <a:t>Projeto Detalhado do Conversor</a:t>
            </a:r>
          </a:p>
          <a:p>
            <a:pPr marL="742950" lvl="1" indent="-285750">
              <a:lnSpc>
                <a:spcPct val="200000"/>
              </a:lnSpc>
              <a:spcAft>
                <a:spcPct val="10000"/>
              </a:spcAft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2"/>
                </a:solidFill>
                <a:cs typeface="Arial" charset="0"/>
              </a:rPr>
              <a:t>Projeto dos Circuitos Eletrônicos</a:t>
            </a:r>
          </a:p>
          <a:p>
            <a:pPr marL="742950" lvl="1" indent="-285750">
              <a:lnSpc>
                <a:spcPct val="200000"/>
              </a:lnSpc>
              <a:spcAft>
                <a:spcPct val="10000"/>
              </a:spcAft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2"/>
                </a:solidFill>
                <a:cs typeface="Arial" charset="0"/>
              </a:rPr>
              <a:t>Projeto do Layout do Conversor</a:t>
            </a:r>
          </a:p>
          <a:p>
            <a:pPr marL="285750" lvl="1" indent="-285750">
              <a:lnSpc>
                <a:spcPct val="200000"/>
              </a:lnSpc>
              <a:spcAft>
                <a:spcPct val="10000"/>
              </a:spcAft>
              <a:buFont typeface="Wingdings" panose="05000000000000000000" pitchFamily="2" charset="2"/>
              <a:buChar char="Ø"/>
            </a:pPr>
            <a:r>
              <a:rPr lang="pt-BR" b="1" dirty="0" smtClean="0">
                <a:solidFill>
                  <a:schemeClr val="tx2"/>
                </a:solidFill>
                <a:cs typeface="Arial" charset="0"/>
              </a:rPr>
              <a:t>Resultados Práticos</a:t>
            </a:r>
            <a:endParaRPr lang="pt-BR" b="1" dirty="0">
              <a:solidFill>
                <a:schemeClr val="tx2"/>
              </a:solidFill>
              <a:cs typeface="Arial" charset="0"/>
            </a:endParaRPr>
          </a:p>
          <a:p>
            <a:pPr marL="285750" lvl="1" indent="-285750">
              <a:lnSpc>
                <a:spcPct val="200000"/>
              </a:lnSpc>
              <a:spcAft>
                <a:spcPct val="10000"/>
              </a:spcAft>
              <a:buFont typeface="Wingdings" panose="05000000000000000000" pitchFamily="2" charset="2"/>
              <a:buChar char="Ø"/>
            </a:pPr>
            <a:r>
              <a:rPr lang="pt-BR" b="1" dirty="0" smtClean="0">
                <a:solidFill>
                  <a:schemeClr val="tx2"/>
                </a:solidFill>
                <a:cs typeface="Arial" charset="0"/>
              </a:rPr>
              <a:t>Considerações </a:t>
            </a:r>
            <a:r>
              <a:rPr lang="pt-BR" b="1" dirty="0">
                <a:solidFill>
                  <a:schemeClr val="tx2"/>
                </a:solidFill>
                <a:cs typeface="Arial" charset="0"/>
              </a:rPr>
              <a:t>Finais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2</a:t>
            </a:fld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20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526628" y="1340768"/>
            <a:ext cx="46934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/>
            <a:r>
              <a:rPr lang="pt-BR" dirty="0" smtClean="0"/>
              <a:t>Captura do esquemático no Altium Designer</a:t>
            </a:r>
            <a:endParaRPr lang="pt-BR" noProof="1" smtClean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907704" y="5877272"/>
            <a:ext cx="61206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pt-BR" dirty="0" smtClean="0"/>
              <a:t>Circuito Gate Driver – saída PWM para chave de potência</a:t>
            </a:r>
            <a:endParaRPr lang="pt-BR" noProof="1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35032"/>
            <a:ext cx="7704855" cy="3282200"/>
          </a:xfrm>
          <a:prstGeom prst="rect">
            <a:avLst/>
          </a:prstGeom>
        </p:spPr>
      </p:pic>
      <p:sp>
        <p:nvSpPr>
          <p:cNvPr id="12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Projeto dos Circuitos Eletrônicos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30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Projeto Detalhado do Conversor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21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526628" y="1268760"/>
            <a:ext cx="46934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/>
            <a:r>
              <a:rPr lang="pt-BR" dirty="0" smtClean="0"/>
              <a:t>Captura do esquemático no Altium Designer</a:t>
            </a:r>
            <a:endParaRPr lang="pt-BR" noProof="1" smtClean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87" y="1771264"/>
            <a:ext cx="3955397" cy="252183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1" y="4189381"/>
            <a:ext cx="3136310" cy="226395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356" y="1651042"/>
            <a:ext cx="4137092" cy="2324890"/>
          </a:xfrm>
          <a:prstGeom prst="rect">
            <a:avLst/>
          </a:prstGeom>
        </p:spPr>
      </p:pic>
      <p:pic>
        <p:nvPicPr>
          <p:cNvPr id="15" name="Imagem 14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96" y="4830023"/>
            <a:ext cx="4867275" cy="155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1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Projeto do Layout do Conversor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22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23528" y="1310858"/>
            <a:ext cx="3300233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/>
            <a:r>
              <a:rPr lang="pt-BR" dirty="0" smtClean="0"/>
              <a:t>Projeto do layout no Altium Designer</a:t>
            </a:r>
          </a:p>
          <a:p>
            <a:pPr marL="0" lvl="1"/>
            <a:endParaRPr lang="pt-BR" dirty="0"/>
          </a:p>
          <a:p>
            <a:pPr marL="2857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dirty="0" smtClean="0"/>
              <a:t>Nós </a:t>
            </a:r>
            <a:r>
              <a:rPr lang="pt-BR" dirty="0"/>
              <a:t>do circuito (Nets): 76</a:t>
            </a:r>
          </a:p>
          <a:p>
            <a:pPr marL="2857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dirty="0" smtClean="0"/>
              <a:t>Conexões do </a:t>
            </a:r>
            <a:r>
              <a:rPr lang="pt-BR" dirty="0"/>
              <a:t>layout: 304</a:t>
            </a:r>
          </a:p>
          <a:p>
            <a:pPr marL="2857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dirty="0" smtClean="0"/>
              <a:t>Total </a:t>
            </a:r>
            <a:r>
              <a:rPr lang="pt-BR" dirty="0"/>
              <a:t>de componentes: </a:t>
            </a:r>
            <a:r>
              <a:rPr lang="pt-BR" dirty="0" smtClean="0"/>
              <a:t>149</a:t>
            </a:r>
          </a:p>
          <a:p>
            <a:pPr marL="2857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dirty="0" smtClean="0"/>
              <a:t>Tamanho </a:t>
            </a:r>
            <a:r>
              <a:rPr lang="pt-BR" dirty="0"/>
              <a:t>110mm x </a:t>
            </a:r>
            <a:r>
              <a:rPr lang="pt-BR" dirty="0" smtClean="0"/>
              <a:t>115mm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648" y="1772816"/>
            <a:ext cx="5184824" cy="40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4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23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23528" y="1657831"/>
            <a:ext cx="3744416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/>
            <a:r>
              <a:rPr lang="pt-BR" dirty="0" smtClean="0"/>
              <a:t>Especificação </a:t>
            </a:r>
            <a:r>
              <a:rPr lang="pt-BR" dirty="0"/>
              <a:t>para fabricação da PCI</a:t>
            </a:r>
            <a:r>
              <a:rPr lang="pt-BR" dirty="0" smtClean="0"/>
              <a:t>:</a:t>
            </a:r>
          </a:p>
          <a:p>
            <a:pPr marL="0" lvl="1"/>
            <a:endParaRPr lang="pt-BR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pt-BR" dirty="0"/>
              <a:t>Material base FR4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pt-BR" dirty="0"/>
              <a:t>Espessura do laminado 1.6mm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pt-BR" dirty="0"/>
              <a:t>Espessura de cobre 1Oz(35um) min.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pt-BR" dirty="0"/>
              <a:t>Dupla Face/furos metalizados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pt-BR" dirty="0"/>
              <a:t>Acabamento HASL (Hot Air)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pt-BR" dirty="0"/>
              <a:t>Máscara de Solda LPI </a:t>
            </a:r>
            <a:r>
              <a:rPr lang="pt-BR" dirty="0" smtClean="0"/>
              <a:t>Verde</a:t>
            </a:r>
            <a:endParaRPr lang="pt-BR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pt-BR" dirty="0"/>
              <a:t>Serigrafia lado Top Branca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268760"/>
            <a:ext cx="4752528" cy="4672164"/>
          </a:xfrm>
          <a:prstGeom prst="rect">
            <a:avLst/>
          </a:prstGeom>
        </p:spPr>
      </p:pic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467544" y="6093296"/>
            <a:ext cx="77768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/>
            <a:r>
              <a:rPr lang="pt-BR" dirty="0" smtClean="0"/>
              <a:t>252 </a:t>
            </a:r>
            <a:r>
              <a:rPr lang="pt-BR" dirty="0"/>
              <a:t>furos </a:t>
            </a:r>
            <a:r>
              <a:rPr lang="pt-BR" dirty="0" smtClean="0"/>
              <a:t>metalizados / 186 </a:t>
            </a:r>
            <a:r>
              <a:rPr lang="pt-BR" dirty="0"/>
              <a:t>furos </a:t>
            </a:r>
            <a:r>
              <a:rPr lang="pt-BR" dirty="0" smtClean="0"/>
              <a:t>para </a:t>
            </a:r>
            <a:r>
              <a:rPr lang="pt-BR" dirty="0"/>
              <a:t>as vias </a:t>
            </a:r>
            <a:r>
              <a:rPr lang="pt-BR" dirty="0" smtClean="0"/>
              <a:t>0.5mm </a:t>
            </a:r>
            <a:r>
              <a:rPr lang="pt-BR" dirty="0"/>
              <a:t>de diâmetro.</a:t>
            </a:r>
            <a:endParaRPr lang="en-US" dirty="0"/>
          </a:p>
        </p:txBody>
      </p:sp>
      <p:sp>
        <p:nvSpPr>
          <p:cNvPr id="10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Projeto do Layout do Conversor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70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24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539552" y="6021288"/>
            <a:ext cx="77768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pt-BR" dirty="0"/>
              <a:t>Visão geral destacando as malhas de GND do layout</a:t>
            </a:r>
            <a:endParaRPr lang="en-US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340768"/>
            <a:ext cx="4867105" cy="4572000"/>
          </a:xfrm>
          <a:prstGeom prst="rect">
            <a:avLst/>
          </a:prstGeom>
        </p:spPr>
      </p:pic>
      <p:sp>
        <p:nvSpPr>
          <p:cNvPr id="12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Projeto do Layout do Conversor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32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25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683568" y="5877272"/>
            <a:ext cx="77768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pt-BR" dirty="0"/>
              <a:t>Distribuição alimentação </a:t>
            </a:r>
            <a:r>
              <a:rPr lang="pt-BR" dirty="0" smtClean="0"/>
              <a:t>µC </a:t>
            </a:r>
            <a:r>
              <a:rPr lang="pt-BR" dirty="0"/>
              <a:t>– desacoplamento entre VDD/VDDA</a:t>
            </a:r>
            <a:endParaRPr lang="en-US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27307"/>
            <a:ext cx="7814464" cy="3129885"/>
          </a:xfrm>
          <a:prstGeom prst="rect">
            <a:avLst/>
          </a:prstGeom>
        </p:spPr>
      </p:pic>
      <p:sp>
        <p:nvSpPr>
          <p:cNvPr id="12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Projeto do Layout do Conversor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63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26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683568" y="6011996"/>
            <a:ext cx="77768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pt-BR" dirty="0"/>
              <a:t>Detalhe com Layout do Circuito de Medição Corrente</a:t>
            </a:r>
            <a:endParaRPr lang="en-US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253" y="1484784"/>
            <a:ext cx="5721994" cy="4337816"/>
          </a:xfrm>
          <a:prstGeom prst="rect">
            <a:avLst/>
          </a:prstGeom>
        </p:spPr>
      </p:pic>
      <p:sp>
        <p:nvSpPr>
          <p:cNvPr id="11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Projeto do Layout do Conversor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66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27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683568" y="6084004"/>
            <a:ext cx="77768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pt-BR" dirty="0"/>
              <a:t>Circuitos de Gate Driver para </a:t>
            </a:r>
            <a:r>
              <a:rPr lang="pt-BR" dirty="0" err="1"/>
              <a:t>Mosfets</a:t>
            </a:r>
            <a:r>
              <a:rPr lang="pt-BR" dirty="0"/>
              <a:t> de Potência</a:t>
            </a:r>
            <a:endParaRPr lang="en-US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10" y="1422600"/>
            <a:ext cx="5445779" cy="4589396"/>
          </a:xfrm>
          <a:prstGeom prst="rect">
            <a:avLst/>
          </a:prstGeom>
        </p:spPr>
      </p:pic>
      <p:sp>
        <p:nvSpPr>
          <p:cNvPr id="11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Projeto do Layout do Conversor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76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Projeto Detalhado do Conversor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28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683568" y="6084004"/>
            <a:ext cx="77768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pt-BR" dirty="0" smtClean="0"/>
              <a:t>Caminho </a:t>
            </a:r>
            <a:r>
              <a:rPr lang="pt-BR" dirty="0"/>
              <a:t>do sinal de PWM do µC até entrada dos Gate Drivers</a:t>
            </a:r>
            <a:endParaRPr lang="en-US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53" y="1484784"/>
            <a:ext cx="5018619" cy="444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9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29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683568" y="6084004"/>
            <a:ext cx="77768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pt-BR" dirty="0" smtClean="0"/>
              <a:t>Fontes </a:t>
            </a:r>
            <a:r>
              <a:rPr lang="pt-BR" dirty="0"/>
              <a:t>Auxiliares de 3.3V e 15V</a:t>
            </a:r>
            <a:endParaRPr lang="en-US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82" y="1449272"/>
            <a:ext cx="5372236" cy="4428000"/>
          </a:xfrm>
          <a:prstGeom prst="rect">
            <a:avLst/>
          </a:prstGeom>
        </p:spPr>
      </p:pic>
      <p:sp>
        <p:nvSpPr>
          <p:cNvPr id="11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Projeto do Layout do Conversor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05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Objetivo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220072" y="5229200"/>
            <a:ext cx="28814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/>
            <a:r>
              <a:rPr lang="pt-BR" noProof="1" smtClean="0"/>
              <a:t>Fonte:</a:t>
            </a:r>
            <a:r>
              <a:rPr lang="en-US" dirty="0">
                <a:hlinkClick r:id="rId4"/>
              </a:rPr>
              <a:t>www.sunstore.co.uk</a:t>
            </a:r>
            <a:endParaRPr lang="pt-BR" noProof="1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772816"/>
            <a:ext cx="3886944" cy="320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11758" y="1700808"/>
            <a:ext cx="40322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just"/>
            <a:r>
              <a:rPr lang="pt-BR" noProof="1" smtClean="0"/>
              <a:t>Projeto de um conversor Buck síncrono aplicado como Controlador </a:t>
            </a:r>
            <a:r>
              <a:rPr lang="pt-BR" noProof="1"/>
              <a:t>de </a:t>
            </a:r>
            <a:r>
              <a:rPr lang="pt-BR" noProof="1" smtClean="0"/>
              <a:t>Carga para sistemas de Energia Fotovoltaica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3</a:t>
            </a:fld>
            <a:endParaRPr lang="pt-B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79" y="3068960"/>
            <a:ext cx="3205608" cy="2943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75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Resultados Práticos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30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494662" y="1844824"/>
            <a:ext cx="364529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/>
            <a:r>
              <a:rPr lang="pt-BR" dirty="0" smtClean="0"/>
              <a:t>Testes de validação do protótipo</a:t>
            </a:r>
          </a:p>
          <a:p>
            <a:pPr marL="0" lvl="1"/>
            <a:r>
              <a:rPr lang="pt-BR" dirty="0" smtClean="0"/>
              <a:t>com fonte regulável</a:t>
            </a:r>
            <a:endParaRPr lang="pt-BR" dirty="0"/>
          </a:p>
          <a:p>
            <a:pPr marL="0" lvl="1"/>
            <a:endParaRPr lang="pt-BR" dirty="0" smtClean="0"/>
          </a:p>
          <a:p>
            <a:pPr marL="0" lvl="1"/>
            <a:r>
              <a:rPr lang="pt-BR" dirty="0"/>
              <a:t>Tensão de entrada: </a:t>
            </a:r>
            <a:r>
              <a:rPr lang="pt-BR" dirty="0" smtClean="0"/>
              <a:t>33V</a:t>
            </a:r>
          </a:p>
          <a:p>
            <a:pPr marL="0" lvl="1"/>
            <a:r>
              <a:rPr lang="pt-BR" dirty="0" smtClean="0"/>
              <a:t>Corrente de entrada: 10 A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5" y="2031009"/>
            <a:ext cx="4464497" cy="334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3" r="19378"/>
          <a:stretch/>
        </p:blipFill>
        <p:spPr bwMode="auto">
          <a:xfrm>
            <a:off x="467544" y="4377128"/>
            <a:ext cx="3717199" cy="200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43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Resultados Práticos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31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Imagem 12" descr="Função BootSt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350" y="1700808"/>
            <a:ext cx="5251098" cy="393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484503" y="1779781"/>
            <a:ext cx="2719346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/>
            <a:r>
              <a:rPr lang="pt-BR" dirty="0"/>
              <a:t>F</a:t>
            </a:r>
            <a:r>
              <a:rPr lang="pt-BR" dirty="0" smtClean="0"/>
              <a:t>uncionamento </a:t>
            </a:r>
            <a:r>
              <a:rPr lang="pt-BR" dirty="0"/>
              <a:t>da função </a:t>
            </a:r>
            <a:r>
              <a:rPr lang="pt-BR" dirty="0" err="1"/>
              <a:t>BoorStrap</a:t>
            </a:r>
            <a:r>
              <a:rPr lang="pt-BR" dirty="0"/>
              <a:t>(), em azul podemos observar o sinal de comando do retificador síncrono e em roxo a tensão na fonte da chave principal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24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Resultados Práticos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32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484502" y="1779781"/>
            <a:ext cx="286336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t-BR" dirty="0" smtClean="0"/>
              <a:t>Sinal </a:t>
            </a:r>
            <a:r>
              <a:rPr lang="pt-BR" dirty="0"/>
              <a:t>de comando da chave principal e do retificador </a:t>
            </a:r>
            <a:r>
              <a:rPr lang="pt-BR" dirty="0" smtClean="0"/>
              <a:t>síncrono</a:t>
            </a:r>
            <a:r>
              <a:rPr lang="pt-BR" dirty="0"/>
              <a:t>.</a:t>
            </a:r>
            <a:endParaRPr lang="en-US" dirty="0"/>
          </a:p>
        </p:txBody>
      </p:sp>
      <p:pic>
        <p:nvPicPr>
          <p:cNvPr id="10" name="Imagem 9" descr="C:\projetos\PSE\trunk\Trabalho Final\Imagens ensaio prático\Sinal de comando da chave e retificador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937" y="1425724"/>
            <a:ext cx="4704523" cy="3528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312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Resultados Práticos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33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484502" y="1779781"/>
            <a:ext cx="286336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t-BR" dirty="0"/>
              <a:t>Sinal de comando da chave principal e do retificador síncrono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r>
              <a:rPr lang="pt-BR" dirty="0" smtClean="0"/>
              <a:t>Tempo </a:t>
            </a:r>
            <a:r>
              <a:rPr lang="pt-BR" dirty="0"/>
              <a:t>morto entre os sinais de comando. </a:t>
            </a:r>
            <a:endParaRPr lang="en-US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66" y="1916832"/>
            <a:ext cx="4980384" cy="373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9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Resultados Práticos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34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95536" y="1779781"/>
            <a:ext cx="295232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t-BR" dirty="0" smtClean="0"/>
              <a:t>Tensão </a:t>
            </a:r>
            <a:r>
              <a:rPr lang="pt-BR" dirty="0"/>
              <a:t>Vgs da chave principal e a corrente no indutor com carga nominal.</a:t>
            </a:r>
            <a:endParaRPr lang="en-US" dirty="0"/>
          </a:p>
        </p:txBody>
      </p:sp>
      <p:pic>
        <p:nvPicPr>
          <p:cNvPr id="10" name="Imagem 9" descr="C:\projetos\PSE\trunk\Trabalho Final\Imagens ensaio prático\Sinal de comando e corrente no indutor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750065"/>
            <a:ext cx="5328592" cy="3996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12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Resultados Práticos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35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95536" y="1779781"/>
            <a:ext cx="295232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t-BR" dirty="0" smtClean="0"/>
              <a:t>Tensão </a:t>
            </a:r>
            <a:r>
              <a:rPr lang="pt-BR" dirty="0" err="1"/>
              <a:t>Vds</a:t>
            </a:r>
            <a:r>
              <a:rPr lang="pt-BR" dirty="0"/>
              <a:t> da chave principal, podemos verificar que com 34V na tensão de entrada, a </a:t>
            </a:r>
            <a:r>
              <a:rPr lang="pt-BR" dirty="0" err="1"/>
              <a:t>sobretensão</a:t>
            </a:r>
            <a:r>
              <a:rPr lang="pt-BR" dirty="0"/>
              <a:t> na chave foi de 9,2V.</a:t>
            </a:r>
            <a:endParaRPr lang="en-US" dirty="0"/>
          </a:p>
        </p:txBody>
      </p:sp>
      <p:pic>
        <p:nvPicPr>
          <p:cNvPr id="11" name="Imagem 10" descr="C:\projetos\PSE\trunk\Trabalho Final\Imagens ensaio prático\Tensão Vds com 3,5A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232" y="1844824"/>
            <a:ext cx="5292224" cy="3969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98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Resultados Práticos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36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539552" y="1412776"/>
            <a:ext cx="80648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t-BR" dirty="0" smtClean="0"/>
              <a:t>Fotos do conversor</a:t>
            </a:r>
            <a:endParaRPr lang="en-US" dirty="0"/>
          </a:p>
        </p:txBody>
      </p:sp>
      <p:pic>
        <p:nvPicPr>
          <p:cNvPr id="13" name="Imagem 12" descr="C:\projetos\PSE\trunk\Trabalho Final\Imagens ensaio prático\20150711_115703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3" r="14704"/>
          <a:stretch/>
        </p:blipFill>
        <p:spPr bwMode="auto">
          <a:xfrm>
            <a:off x="2023591" y="2110788"/>
            <a:ext cx="4953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561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Resultados Práticos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37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539552" y="1412776"/>
            <a:ext cx="80648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t-BR" dirty="0" smtClean="0"/>
              <a:t>Fotos do conversor</a:t>
            </a:r>
            <a:endParaRPr lang="en-US" dirty="0"/>
          </a:p>
        </p:txBody>
      </p:sp>
      <p:pic>
        <p:nvPicPr>
          <p:cNvPr id="11" name="Imagem 10" descr="C:\projetos\PSE\trunk\Trabalho Final\Imagens ensaio prático\20150711_115649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003" y="2204864"/>
            <a:ext cx="6404494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478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Resultados Práticos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38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539552" y="1412776"/>
            <a:ext cx="80648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t-BR" dirty="0" smtClean="0"/>
              <a:t>Fotos do conversor</a:t>
            </a:r>
            <a:endParaRPr lang="en-US" dirty="0"/>
          </a:p>
        </p:txBody>
      </p:sp>
      <p:pic>
        <p:nvPicPr>
          <p:cNvPr id="10" name="Imagem 9" descr="C:\projetos\PSE\trunk\Trabalho Final\Imagens ensaio prático\20150711_115657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206" y="1989212"/>
            <a:ext cx="6403587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094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Considerações Finais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413748" y="1412776"/>
            <a:ext cx="8253003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/>
            <a:r>
              <a:rPr lang="pt-BR" noProof="1" smtClean="0"/>
              <a:t>A </a:t>
            </a:r>
            <a:r>
              <a:rPr lang="pt-BR" noProof="1"/>
              <a:t>realização de um projeto </a:t>
            </a:r>
            <a:r>
              <a:rPr lang="pt-BR" noProof="1" smtClean="0"/>
              <a:t>de software, hardware e </a:t>
            </a:r>
            <a:r>
              <a:rPr lang="pt-BR" noProof="1"/>
              <a:t>layout adequado é fundamental para o bom funcionamento do conversor, de acordo com as características esperadas na simulação</a:t>
            </a:r>
            <a:r>
              <a:rPr lang="pt-BR" noProof="1" smtClean="0"/>
              <a:t>.</a:t>
            </a:r>
          </a:p>
          <a:p>
            <a:pPr marL="0" lvl="1"/>
            <a:endParaRPr lang="pt-BR" noProof="1"/>
          </a:p>
          <a:p>
            <a:pPr marL="0" lvl="1"/>
            <a:r>
              <a:rPr lang="pt-BR" noProof="1" smtClean="0"/>
              <a:t>Atenção aos </a:t>
            </a:r>
            <a:r>
              <a:rPr lang="pt-BR" noProof="1"/>
              <a:t>detalhes </a:t>
            </a:r>
            <a:r>
              <a:rPr lang="pt-BR" noProof="1" smtClean="0"/>
              <a:t>do projeto como:</a:t>
            </a:r>
          </a:p>
          <a:p>
            <a:pPr marL="0" lvl="1"/>
            <a:endParaRPr lang="pt-BR" noProof="1"/>
          </a:p>
          <a:p>
            <a:pPr marL="0" lvl="1"/>
            <a:r>
              <a:rPr lang="pt-BR" noProof="1" smtClean="0"/>
              <a:t> - Identificação </a:t>
            </a:r>
            <a:r>
              <a:rPr lang="pt-BR" noProof="1"/>
              <a:t>dos sinais críticos </a:t>
            </a:r>
            <a:r>
              <a:rPr lang="pt-BR" noProof="1" smtClean="0"/>
              <a:t>– geradores e/ou sensíveis </a:t>
            </a:r>
            <a:r>
              <a:rPr lang="pt-BR" noProof="1"/>
              <a:t>a </a:t>
            </a:r>
            <a:r>
              <a:rPr lang="pt-BR" noProof="1" smtClean="0"/>
              <a:t>interferência.</a:t>
            </a:r>
          </a:p>
          <a:p>
            <a:pPr marL="0" lvl="1"/>
            <a:r>
              <a:rPr lang="pt-BR" noProof="1"/>
              <a:t> - Planos/caminhos de retorno adequados para os </a:t>
            </a:r>
            <a:r>
              <a:rPr lang="pt-BR" noProof="1" smtClean="0"/>
              <a:t>sinais críticos</a:t>
            </a:r>
            <a:endParaRPr lang="pt-BR" noProof="1"/>
          </a:p>
          <a:p>
            <a:pPr marL="0" lvl="1"/>
            <a:r>
              <a:rPr lang="pt-BR" noProof="1" smtClean="0"/>
              <a:t> - Integridade </a:t>
            </a:r>
            <a:r>
              <a:rPr lang="pt-BR" noProof="1"/>
              <a:t>de sinais analógicos e </a:t>
            </a:r>
            <a:r>
              <a:rPr lang="pt-BR" noProof="1" smtClean="0"/>
              <a:t>digitais</a:t>
            </a:r>
          </a:p>
          <a:p>
            <a:pPr marL="0" lvl="1"/>
            <a:r>
              <a:rPr lang="pt-BR" noProof="1" smtClean="0"/>
              <a:t> - Capacitores </a:t>
            </a:r>
            <a:r>
              <a:rPr lang="pt-BR" noProof="1"/>
              <a:t>de </a:t>
            </a:r>
            <a:r>
              <a:rPr lang="pt-BR" noProof="1" smtClean="0"/>
              <a:t>desacoplamento</a:t>
            </a:r>
          </a:p>
          <a:p>
            <a:pPr marL="0" lvl="1"/>
            <a:r>
              <a:rPr lang="pt-BR" noProof="1" smtClean="0"/>
              <a:t> - </a:t>
            </a:r>
            <a:r>
              <a:rPr lang="pt-BR" noProof="1"/>
              <a:t>Comunicação JTAG </a:t>
            </a:r>
            <a:r>
              <a:rPr lang="pt-BR" noProof="1" smtClean="0"/>
              <a:t>para debugging do código e gravação</a:t>
            </a:r>
          </a:p>
        </p:txBody>
      </p:sp>
      <p:sp>
        <p:nvSpPr>
          <p:cNvPr id="6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165304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50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Especificações do Projeto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403648" y="6011996"/>
            <a:ext cx="66967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pt-BR" noProof="1" smtClean="0"/>
              <a:t>Curva </a:t>
            </a:r>
            <a:r>
              <a:rPr lang="pt-BR" noProof="1"/>
              <a:t>característica de um módulo </a:t>
            </a:r>
            <a:r>
              <a:rPr lang="pt-BR" noProof="1" smtClean="0"/>
              <a:t>fotovoltaico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4</a:t>
            </a:fld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611" y="1446659"/>
            <a:ext cx="5440701" cy="443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11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Especificações do Projeto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611758" y="5589240"/>
            <a:ext cx="78486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/>
            <a:r>
              <a:rPr lang="pt-BR" noProof="1" smtClean="0"/>
              <a:t>Principais grandezas da curva característica especificadas para um módulo fotovoltaico em condição de teste padronizadas (</a:t>
            </a:r>
            <a:r>
              <a:rPr lang="pt-BR" dirty="0" smtClean="0"/>
              <a:t>1000W/m² </a:t>
            </a:r>
            <a:r>
              <a:rPr lang="pt-BR" dirty="0"/>
              <a:t>a 25°</a:t>
            </a:r>
            <a:r>
              <a:rPr lang="pt-BR" noProof="1" smtClean="0"/>
              <a:t>)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6237312"/>
            <a:ext cx="2133600" cy="365125"/>
          </a:xfrm>
        </p:spPr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5</a:t>
            </a:fld>
            <a:endParaRPr lang="pt-BR" dirty="0"/>
          </a:p>
        </p:txBody>
      </p:sp>
      <p:pic>
        <p:nvPicPr>
          <p:cNvPr id="10" name="Imagem 9" descr="CC-modulos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1659930" y="1340768"/>
            <a:ext cx="5760639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Especificações do Projeto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60462" y="5617646"/>
            <a:ext cx="81159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t-BR" dirty="0"/>
              <a:t>E</a:t>
            </a:r>
            <a:r>
              <a:rPr lang="pt-BR" dirty="0" smtClean="0"/>
              <a:t>specificações </a:t>
            </a:r>
            <a:r>
              <a:rPr lang="pt-BR" dirty="0"/>
              <a:t>do módulo </a:t>
            </a:r>
            <a:r>
              <a:rPr lang="pt-BR" dirty="0" smtClean="0"/>
              <a:t>YL255p-29b</a:t>
            </a:r>
          </a:p>
          <a:p>
            <a:r>
              <a:rPr lang="pt-BR" dirty="0" smtClean="0"/>
              <a:t>condições </a:t>
            </a:r>
            <a:r>
              <a:rPr lang="pt-BR" dirty="0"/>
              <a:t>para STC (Standard Test Conditions, 1000W/m² a 25°C).</a:t>
            </a:r>
            <a:endParaRPr lang="en-US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6</a:t>
            </a:fld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147596"/>
              </p:ext>
            </p:extLst>
          </p:nvPr>
        </p:nvGraphicFramePr>
        <p:xfrm>
          <a:off x="539552" y="2132856"/>
          <a:ext cx="4582880" cy="29673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23946"/>
                <a:gridCol w="1158934"/>
              </a:tblGrid>
              <a:tr h="370919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Módulo Yingli YL255p-29b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91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Potência nominal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255W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7091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Tolerância de potência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/ =5W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7091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Eficiência do módulo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15,7%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7091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Tensão de máxima potência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30,3V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7091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Corrente de máxima potência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8,49A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7091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Tensão de circuito aberto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37,7V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7091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Corrente de curto-circuito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9,01A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5148064" y="5363924"/>
            <a:ext cx="360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/>
            <a:r>
              <a:rPr lang="pt-BR" noProof="1" smtClean="0"/>
              <a:t>Fonte: </a:t>
            </a:r>
            <a:r>
              <a:rPr lang="en-US" dirty="0" smtClean="0">
                <a:hlinkClick r:id="rId4"/>
              </a:rPr>
              <a:t>www.yinglisolar.com</a:t>
            </a:r>
            <a:endParaRPr lang="pt-BR" noProof="1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700808"/>
            <a:ext cx="2952447" cy="34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278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Especificações do Projeto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259632" y="5672394"/>
            <a:ext cx="41764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/>
            <a:r>
              <a:rPr lang="pt-BR" noProof="1"/>
              <a:t>Circuito conversor Buck </a:t>
            </a:r>
            <a:r>
              <a:rPr lang="pt-BR" noProof="1" smtClean="0"/>
              <a:t>síncrono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7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5" name="Imagem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82818"/>
            <a:ext cx="5184576" cy="183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508000" y="1340768"/>
            <a:ext cx="4568056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just"/>
            <a:r>
              <a:rPr lang="pt-BR" noProof="1" smtClean="0"/>
              <a:t>Especificações do Conversor</a:t>
            </a:r>
          </a:p>
          <a:p>
            <a:pPr marL="0" lvl="1" algn="just"/>
            <a:endParaRPr lang="pt-BR" noProof="1" smtClean="0"/>
          </a:p>
          <a:p>
            <a:pPr marL="0" lvl="1" algn="just"/>
            <a:r>
              <a:rPr lang="pt-BR" noProof="1"/>
              <a:t>- Corrente nominal de saída = 10A;</a:t>
            </a:r>
          </a:p>
          <a:p>
            <a:pPr marL="0" lvl="1" algn="just"/>
            <a:r>
              <a:rPr lang="pt-BR" noProof="1"/>
              <a:t>- Tensão nominal de saída = 24V;</a:t>
            </a:r>
          </a:p>
          <a:p>
            <a:pPr marL="0" lvl="1" algn="just"/>
            <a:r>
              <a:rPr lang="pt-BR" noProof="1"/>
              <a:t>- Tensão máxima de entrada = 40V;</a:t>
            </a:r>
          </a:p>
          <a:p>
            <a:pPr marL="0" lvl="1" algn="just"/>
            <a:r>
              <a:rPr lang="pt-BR" noProof="1"/>
              <a:t>- Frequência de chaveamento = 60kHz;</a:t>
            </a:r>
          </a:p>
          <a:p>
            <a:pPr marL="0" lvl="1" algn="just"/>
            <a:r>
              <a:rPr lang="pt-BR" noProof="1"/>
              <a:t>- Máxima ondulação de corrente = 30%;</a:t>
            </a:r>
          </a:p>
          <a:p>
            <a:pPr marL="0" lvl="1" algn="just"/>
            <a:endParaRPr lang="pt-BR" noProof="1" smtClean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710" y="1556792"/>
            <a:ext cx="2963040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78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Projeto de Software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8</a:t>
            </a:fld>
            <a:endParaRPr lang="pt-B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508000" y="5569739"/>
            <a:ext cx="42800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just"/>
            <a:r>
              <a:rPr lang="pt-BR" dirty="0" smtClean="0"/>
              <a:t>Controlador Digital:</a:t>
            </a:r>
          </a:p>
          <a:p>
            <a:pPr marL="0" lvl="1" algn="just"/>
            <a:r>
              <a:rPr lang="pt-BR" dirty="0" smtClean="0"/>
              <a:t>Texas Instruments </a:t>
            </a:r>
            <a:r>
              <a:rPr lang="pt-BR" dirty="0"/>
              <a:t>TMS320F28027</a:t>
            </a:r>
            <a:endParaRPr lang="pt-BR" noProof="1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486699"/>
            <a:ext cx="4824536" cy="408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08000" y="1340768"/>
            <a:ext cx="514412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/>
            <a:r>
              <a:rPr lang="pt-BR" noProof="1" smtClean="0"/>
              <a:t>O código </a:t>
            </a:r>
            <a:r>
              <a:rPr lang="pt-BR" noProof="1"/>
              <a:t>do controlador de carga foi dividido nos seguintes estados de </a:t>
            </a:r>
            <a:r>
              <a:rPr lang="pt-BR" noProof="1" smtClean="0"/>
              <a:t>operação:</a:t>
            </a:r>
          </a:p>
          <a:p>
            <a:pPr marL="0" lvl="1"/>
            <a:endParaRPr lang="pt-BR" noProof="1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noProof="1" smtClean="0"/>
              <a:t>BootStrap()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noProof="1" smtClean="0"/>
              <a:t>Track()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noProof="1" smtClean="0"/>
              <a:t>Hold()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noProof="1" smtClean="0"/>
              <a:t>P&amp;O()</a:t>
            </a:r>
          </a:p>
        </p:txBody>
      </p:sp>
    </p:spTree>
    <p:extLst>
      <p:ext uri="{BB962C8B-B14F-4D97-AF65-F5344CB8AC3E}">
        <p14:creationId xmlns:p14="http://schemas.microsoft.com/office/powerpoint/2010/main" val="197326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 descr="Barra_sl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010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331640" y="6011996"/>
            <a:ext cx="66967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pt-BR" noProof="1"/>
              <a:t>Fluxograma do método Perturba e </a:t>
            </a:r>
            <a:r>
              <a:rPr lang="pt-BR" noProof="1" smtClean="0"/>
              <a:t>Observa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62C408-B6DC-46BB-A65C-2B5CBEE2E4BD}" type="slidenum">
              <a:rPr lang="pt-BR" smtClean="0"/>
              <a:pPr>
                <a:defRPr/>
              </a:pPr>
              <a:t>9</a:t>
            </a:fld>
            <a:endParaRPr lang="pt-BR" dirty="0"/>
          </a:p>
        </p:txBody>
      </p:sp>
      <p:pic>
        <p:nvPicPr>
          <p:cNvPr id="7" name="Imagem 6"/>
          <p:cNvPicPr/>
          <p:nvPr/>
        </p:nvPicPr>
        <p:blipFill>
          <a:blip r:embed="rId4"/>
          <a:stretch>
            <a:fillRect/>
          </a:stretch>
        </p:blipFill>
        <p:spPr>
          <a:xfrm>
            <a:off x="2404563" y="1556792"/>
            <a:ext cx="4550898" cy="4359410"/>
          </a:xfrm>
          <a:prstGeom prst="rect">
            <a:avLst/>
          </a:prstGeom>
        </p:spPr>
      </p:pic>
      <p:sp>
        <p:nvSpPr>
          <p:cNvPr id="8" name="CaixaDeTexto 2"/>
          <p:cNvSpPr txBox="1">
            <a:spLocks noChangeArrowheads="1"/>
          </p:cNvSpPr>
          <p:nvPr/>
        </p:nvSpPr>
        <p:spPr bwMode="auto">
          <a:xfrm>
            <a:off x="539750" y="620713"/>
            <a:ext cx="79206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chemeClr val="tx2"/>
                </a:solidFill>
                <a:cs typeface="Arial" charset="0"/>
              </a:rPr>
              <a:t>Projeto de Software</a:t>
            </a:r>
            <a:endParaRPr lang="pt-BR" sz="28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78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26957</TotalTime>
  <Words>1843</Words>
  <Application>Microsoft Office PowerPoint</Application>
  <PresentationFormat>Apresentação na tela (4:3)</PresentationFormat>
  <Paragraphs>285</Paragraphs>
  <Slides>39</Slides>
  <Notes>39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0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Lavoratório de Sistemas Motrizes</dc:creator>
  <cp:lastModifiedBy>Naelton</cp:lastModifiedBy>
  <cp:revision>643</cp:revision>
  <dcterms:created xsi:type="dcterms:W3CDTF">2008-05-27T19:40:04Z</dcterms:created>
  <dcterms:modified xsi:type="dcterms:W3CDTF">2015-07-11T23:03:36Z</dcterms:modified>
</cp:coreProperties>
</file>